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8" r:id="rId3"/>
    <p:sldId id="256" r:id="rId4"/>
    <p:sldId id="259" r:id="rId5"/>
  </p:sldIdLst>
  <p:sldSz cx="6858000" cy="9906000" type="A4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47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6BF6-8409-4B7C-946E-6CE8046D0C7F}" type="datetimeFigureOut">
              <a:rPr lang="th-TH" smtClean="0"/>
              <a:t>08/11/67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82B5-E30C-4A4C-B054-DF37042AFE4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3712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6BF6-8409-4B7C-946E-6CE8046D0C7F}" type="datetimeFigureOut">
              <a:rPr lang="th-TH" smtClean="0"/>
              <a:t>08/11/67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82B5-E30C-4A4C-B054-DF37042AFE4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274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6BF6-8409-4B7C-946E-6CE8046D0C7F}" type="datetimeFigureOut">
              <a:rPr lang="th-TH" smtClean="0"/>
              <a:t>08/11/67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82B5-E30C-4A4C-B054-DF37042AFE4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3994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6BF6-8409-4B7C-946E-6CE8046D0C7F}" type="datetimeFigureOut">
              <a:rPr lang="th-TH" smtClean="0"/>
              <a:t>08/11/67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82B5-E30C-4A4C-B054-DF37042AFE4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096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6BF6-8409-4B7C-946E-6CE8046D0C7F}" type="datetimeFigureOut">
              <a:rPr lang="th-TH" smtClean="0"/>
              <a:t>08/11/67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82B5-E30C-4A4C-B054-DF37042AFE4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8439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6BF6-8409-4B7C-946E-6CE8046D0C7F}" type="datetimeFigureOut">
              <a:rPr lang="th-TH" smtClean="0"/>
              <a:t>08/11/67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82B5-E30C-4A4C-B054-DF37042AFE4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14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6BF6-8409-4B7C-946E-6CE8046D0C7F}" type="datetimeFigureOut">
              <a:rPr lang="th-TH" smtClean="0"/>
              <a:t>08/11/67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82B5-E30C-4A4C-B054-DF37042AFE4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5811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6BF6-8409-4B7C-946E-6CE8046D0C7F}" type="datetimeFigureOut">
              <a:rPr lang="th-TH" smtClean="0"/>
              <a:t>08/11/67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82B5-E30C-4A4C-B054-DF37042AFE4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5626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6BF6-8409-4B7C-946E-6CE8046D0C7F}" type="datetimeFigureOut">
              <a:rPr lang="th-TH" smtClean="0"/>
              <a:t>08/11/67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82B5-E30C-4A4C-B054-DF37042AFE4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1259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6BF6-8409-4B7C-946E-6CE8046D0C7F}" type="datetimeFigureOut">
              <a:rPr lang="th-TH" smtClean="0"/>
              <a:t>08/11/67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82B5-E30C-4A4C-B054-DF37042AFE4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438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6BF6-8409-4B7C-946E-6CE8046D0C7F}" type="datetimeFigureOut">
              <a:rPr lang="th-TH" smtClean="0"/>
              <a:t>08/11/67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82B5-E30C-4A4C-B054-DF37042AFE4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6445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86BF6-8409-4B7C-946E-6CE8046D0C7F}" type="datetimeFigureOut">
              <a:rPr lang="th-TH" smtClean="0"/>
              <a:t>08/11/67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E82B5-E30C-4A4C-B054-DF37042AFE4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485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>
            <a:extLst>
              <a:ext uri="{FF2B5EF4-FFF2-40B4-BE49-F238E27FC236}">
                <a16:creationId xmlns:a16="http://schemas.microsoft.com/office/drawing/2014/main" id="{5427C58A-142E-C83A-CB2B-3DFEDB1656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032595"/>
              </p:ext>
            </p:extLst>
          </p:nvPr>
        </p:nvGraphicFramePr>
        <p:xfrm>
          <a:off x="832441" y="1627715"/>
          <a:ext cx="5590678" cy="7659799"/>
        </p:xfrm>
        <a:graphic>
          <a:graphicData uri="http://schemas.openxmlformats.org/drawingml/2006/table">
            <a:tbl>
              <a:tblPr firstRow="1" firstCol="1" bandRow="1"/>
              <a:tblGrid>
                <a:gridCol w="491825">
                  <a:extLst>
                    <a:ext uri="{9D8B030D-6E8A-4147-A177-3AD203B41FA5}">
                      <a16:colId xmlns:a16="http://schemas.microsoft.com/office/drawing/2014/main" val="566170481"/>
                    </a:ext>
                  </a:extLst>
                </a:gridCol>
                <a:gridCol w="2816108">
                  <a:extLst>
                    <a:ext uri="{9D8B030D-6E8A-4147-A177-3AD203B41FA5}">
                      <a16:colId xmlns:a16="http://schemas.microsoft.com/office/drawing/2014/main" val="1915891295"/>
                    </a:ext>
                  </a:extLst>
                </a:gridCol>
                <a:gridCol w="2282745">
                  <a:extLst>
                    <a:ext uri="{9D8B030D-6E8A-4147-A177-3AD203B41FA5}">
                      <a16:colId xmlns:a16="http://schemas.microsoft.com/office/drawing/2014/main" val="3872864649"/>
                    </a:ext>
                  </a:extLst>
                </a:gridCol>
              </a:tblGrid>
              <a:tr h="212772">
                <a:tc>
                  <a:txBody>
                    <a:bodyPr/>
                    <a:lstStyle/>
                    <a:p>
                      <a:r>
                        <a:rPr lang="th-TH" sz="1100">
                          <a:effectLst/>
                          <a:latin typeface="Times New Roman" panose="02020603050405020304" pitchFamily="18" charset="0"/>
                          <a:ea typeface="Cordia New" panose="020B0304020202020204" pitchFamily="34" charset="-34"/>
                          <a:cs typeface="TH SarabunIT๙" panose="020B0500040200020003" pitchFamily="34" charset="-34"/>
                        </a:rPr>
                        <a:t>ลำดับ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9101" marR="49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1100">
                          <a:effectLst/>
                          <a:latin typeface="Times New Roman" panose="02020603050405020304" pitchFamily="18" charset="0"/>
                          <a:ea typeface="Cordia New" panose="020B0304020202020204" pitchFamily="34" charset="-34"/>
                          <a:cs typeface="TH SarabunIT๙" panose="020B0500040200020003" pitchFamily="34" charset="-34"/>
                        </a:rPr>
                        <a:t>ชื่อสถานที่ขอต่ออายุใบอนุญาตประกอบธุรกิจโรงแรม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9101" marR="49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1100" dirty="0">
                          <a:effectLst/>
                          <a:latin typeface="Times New Roman" panose="02020603050405020304" pitchFamily="18" charset="0"/>
                          <a:ea typeface="Cordia New" panose="020B0304020202020204" pitchFamily="34" charset="-34"/>
                          <a:cs typeface="TH SarabunIT๙" panose="020B0500040200020003" pitchFamily="34" charset="-34"/>
                        </a:rPr>
                        <a:t>ผลการตรวจสอบ/ข้อแนะนำให้ปรับปรุง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9101" marR="49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7960328"/>
                  </a:ext>
                </a:extLst>
              </a:tr>
              <a:tr h="638317">
                <a:tc>
                  <a:txBody>
                    <a:bodyPr/>
                    <a:lstStyle/>
                    <a:p>
                      <a:r>
                        <a:rPr lang="th-TH" sz="1100">
                          <a:effectLst/>
                          <a:latin typeface="Times New Roman" panose="02020603050405020304" pitchFamily="18" charset="0"/>
                          <a:ea typeface="Cordia New" panose="020B0304020202020204" pitchFamily="34" charset="-34"/>
                          <a:cs typeface="TH SarabunIT๙" panose="020B0500040200020003" pitchFamily="34" charset="-34"/>
                        </a:rPr>
                        <a:t>๑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9101" marR="49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ราย นายนิยม สงเคราะห์ ประกอบธุรกิจโรงแรม “สุขนคร” ตั้งอยู่เลขที่ ๖๕๗ หมู่ ๒ ตำบลลุมพุก อำเภอคำเขื่อนแก้ว จังหวัดยโสธร</a:t>
                      </a:r>
                      <a:r>
                        <a:rPr lang="th-TH" sz="1100">
                          <a:effectLst/>
                          <a:latin typeface="Times New Roman" panose="02020603050405020304" pitchFamily="18" charset="0"/>
                          <a:ea typeface="Cordia New" panose="020B0304020202020204" pitchFamily="34" charset="-34"/>
                          <a:cs typeface="TH SarabunIT๙" panose="020B0500040200020003" pitchFamily="34" charset="-34"/>
                        </a:rPr>
                        <a:t> เบอร์โทร.........................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9101" marR="49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1100">
                          <a:effectLst/>
                          <a:latin typeface="Times New Roman" panose="02020603050405020304" pitchFamily="18" charset="0"/>
                          <a:ea typeface="Cordia New" panose="020B0304020202020204" pitchFamily="34" charset="-34"/>
                          <a:cs typeface="TH SarabunIT๙" panose="020B0500040200020003" pitchFamily="34" charset="-34"/>
                        </a:rPr>
                        <a:t>..............................................................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r>
                        <a:rPr lang="th-TH" sz="1100">
                          <a:effectLst/>
                          <a:latin typeface="Times New Roman" panose="02020603050405020304" pitchFamily="18" charset="0"/>
                          <a:ea typeface="Cordia New" panose="020B0304020202020204" pitchFamily="34" charset="-34"/>
                          <a:cs typeface="TH SarabunIT๙" panose="020B0500040200020003" pitchFamily="34" charset="-34"/>
                        </a:rPr>
                        <a:t>.............................................................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r>
                        <a:rPr lang="th-TH" sz="1100">
                          <a:effectLst/>
                          <a:latin typeface="Times New Roman" panose="02020603050405020304" pitchFamily="18" charset="0"/>
                          <a:ea typeface="Cordia New" panose="020B0304020202020204" pitchFamily="34" charset="-34"/>
                          <a:cs typeface="TH SarabunIT๙" panose="020B0500040200020003" pitchFamily="34" charset="-34"/>
                        </a:rPr>
                        <a:t>..............................................................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9101" marR="49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5074993"/>
                  </a:ext>
                </a:extLst>
              </a:tr>
              <a:tr h="212772">
                <a:tc gridSpan="3">
                  <a:txBody>
                    <a:bodyPr/>
                    <a:lstStyle/>
                    <a:p>
                      <a:r>
                        <a:rPr lang="th-TH" sz="1100">
                          <a:effectLst/>
                          <a:latin typeface="Times New Roman" panose="02020603050405020304" pitchFamily="18" charset="0"/>
                          <a:ea typeface="Cordia New" panose="020B0304020202020204" pitchFamily="34" charset="-34"/>
                          <a:cs typeface="TH SarabunIT๙" panose="020B0500040200020003" pitchFamily="34" charset="-34"/>
                        </a:rPr>
                        <a:t>ภาพกิจกรรมการร่วมตรวจฯ 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9101" marR="49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69476"/>
                  </a:ext>
                </a:extLst>
              </a:tr>
              <a:tr h="6595938">
                <a:tc gridSpan="3"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  <a:latin typeface="TH SarabunIT๙" panose="020B0500040200020003" pitchFamily="34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r>
                        <a:rPr lang="en-US" sz="1100" dirty="0">
                          <a:effectLst/>
                          <a:latin typeface="TH SarabunIT๙" panose="020B0500040200020003" pitchFamily="34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r>
                        <a:rPr lang="en-US" sz="1100" dirty="0">
                          <a:effectLst/>
                          <a:latin typeface="TH SarabunIT๙" panose="020B0500040200020003" pitchFamily="34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r>
                        <a:rPr lang="en-US" sz="1100" dirty="0">
                          <a:effectLst/>
                          <a:latin typeface="TH SarabunIT๙" panose="020B0500040200020003" pitchFamily="34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r>
                        <a:rPr lang="en-US" sz="1100" dirty="0">
                          <a:effectLst/>
                          <a:latin typeface="TH SarabunIT๙" panose="020B0500040200020003" pitchFamily="34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r>
                        <a:rPr lang="en-US" sz="1100" dirty="0">
                          <a:effectLst/>
                          <a:latin typeface="TH SarabunIT๙" panose="020B0500040200020003" pitchFamily="34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r>
                        <a:rPr lang="en-US" sz="1100" dirty="0">
                          <a:effectLst/>
                          <a:latin typeface="TH SarabunIT๙" panose="020B0500040200020003" pitchFamily="34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r>
                        <a:rPr lang="en-US" sz="1100" dirty="0">
                          <a:effectLst/>
                          <a:latin typeface="TH SarabunIT๙" panose="020B0500040200020003" pitchFamily="34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r>
                        <a:rPr lang="en-US" sz="1100" dirty="0">
                          <a:effectLst/>
                          <a:latin typeface="TH SarabunIT๙" panose="020B0500040200020003" pitchFamily="34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r>
                        <a:rPr lang="en-US" sz="1100" dirty="0">
                          <a:effectLst/>
                          <a:latin typeface="TH SarabunIT๙" panose="020B0500040200020003" pitchFamily="34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r>
                        <a:rPr lang="en-US" sz="1100" dirty="0">
                          <a:effectLst/>
                          <a:latin typeface="TH SarabunIT๙" panose="020B0500040200020003" pitchFamily="34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r>
                        <a:rPr lang="en-US" sz="1100" dirty="0">
                          <a:effectLst/>
                          <a:latin typeface="TH SarabunIT๙" panose="020B0500040200020003" pitchFamily="34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r>
                        <a:rPr lang="en-US" sz="1100" dirty="0">
                          <a:effectLst/>
                          <a:latin typeface="TH SarabunIT๙" panose="020B0500040200020003" pitchFamily="34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r>
                        <a:rPr lang="en-US" sz="1100" dirty="0">
                          <a:effectLst/>
                          <a:latin typeface="TH SarabunIT๙" panose="020B0500040200020003" pitchFamily="34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r>
                        <a:rPr lang="en-US" sz="1100" dirty="0">
                          <a:effectLst/>
                          <a:latin typeface="TH SarabunIT๙" panose="020B0500040200020003" pitchFamily="34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r>
                        <a:rPr lang="en-US" sz="1100" dirty="0">
                          <a:effectLst/>
                          <a:latin typeface="TH SarabunIT๙" panose="020B0500040200020003" pitchFamily="34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r>
                        <a:rPr lang="en-US" sz="1100" dirty="0">
                          <a:effectLst/>
                          <a:latin typeface="TH SarabunIT๙" panose="020B0500040200020003" pitchFamily="34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r>
                        <a:rPr lang="en-US" sz="1100" dirty="0">
                          <a:effectLst/>
                          <a:latin typeface="TH SarabunIT๙" panose="020B0500040200020003" pitchFamily="34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r>
                        <a:rPr lang="en-US" sz="1100" dirty="0">
                          <a:effectLst/>
                          <a:latin typeface="TH SarabunIT๙" panose="020B0500040200020003" pitchFamily="34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r>
                        <a:rPr lang="en-US" sz="1100" dirty="0">
                          <a:effectLst/>
                          <a:latin typeface="TH SarabunIT๙" panose="020B0500040200020003" pitchFamily="34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r>
                        <a:rPr lang="en-US" sz="1100" dirty="0">
                          <a:effectLst/>
                          <a:latin typeface="TH SarabunIT๙" panose="020B0500040200020003" pitchFamily="34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r>
                        <a:rPr lang="en-US" sz="1100" dirty="0">
                          <a:effectLst/>
                          <a:latin typeface="TH SarabunIT๙" panose="020B0500040200020003" pitchFamily="34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r>
                        <a:rPr lang="en-US" sz="1100" dirty="0">
                          <a:effectLst/>
                          <a:latin typeface="TH SarabunIT๙" panose="020B0500040200020003" pitchFamily="34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r>
                        <a:rPr lang="en-US" sz="1100" dirty="0">
                          <a:effectLst/>
                          <a:latin typeface="TH SarabunIT๙" panose="020B0500040200020003" pitchFamily="34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r>
                        <a:rPr lang="en-US" sz="1100" dirty="0">
                          <a:effectLst/>
                          <a:latin typeface="TH SarabunIT๙" panose="020B0500040200020003" pitchFamily="34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r>
                        <a:rPr lang="en-US" sz="1100" dirty="0">
                          <a:effectLst/>
                          <a:latin typeface="TH SarabunIT๙" panose="020B0500040200020003" pitchFamily="34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r>
                        <a:rPr lang="en-US" sz="1100" dirty="0">
                          <a:effectLst/>
                          <a:latin typeface="TH SarabunIT๙" panose="020B0500040200020003" pitchFamily="34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r>
                        <a:rPr lang="en-US" sz="1100" dirty="0">
                          <a:effectLst/>
                          <a:latin typeface="TH SarabunIT๙" panose="020B0500040200020003" pitchFamily="34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r>
                        <a:rPr lang="en-US" sz="1100" dirty="0">
                          <a:effectLst/>
                          <a:latin typeface="TH SarabunIT๙" panose="020B0500040200020003" pitchFamily="34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r>
                        <a:rPr lang="en-US" sz="1100" dirty="0">
                          <a:effectLst/>
                          <a:latin typeface="TH SarabunIT๙" panose="020B0500040200020003" pitchFamily="34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r>
                        <a:rPr lang="en-US" sz="1100" dirty="0">
                          <a:effectLst/>
                          <a:latin typeface="TH SarabunIT๙" panose="020B0500040200020003" pitchFamily="34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9101" marR="49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038067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7D0AC0B2-A9E3-0EBD-765C-8BA8E8811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156" y="176296"/>
            <a:ext cx="575694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5781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5781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5781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5781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5781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5781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5781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5781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5781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78100" algn="l"/>
              </a:tabLst>
            </a:pPr>
            <a:r>
              <a:rPr kumimoji="0" lang="th-TH" altLang="th-TH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รายงานผลการตรวจสอบสถานที่ขอต่ออายุใบอนุญาตประกอบธุรกิจโรงแรม</a:t>
            </a:r>
            <a:endParaRPr kumimoji="0" lang="en-US" altLang="th-TH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78100" algn="l"/>
              </a:tabLst>
            </a:pPr>
            <a:r>
              <a:rPr kumimoji="0" lang="th-TH" altLang="th-TH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ตามพระราชบัญญัติโรงแรม พ.ศ. ๒๕๔๗</a:t>
            </a:r>
            <a:endParaRPr kumimoji="0" lang="en-US" altLang="th-TH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78100" algn="l"/>
              </a:tabLst>
            </a:pPr>
            <a:r>
              <a:rPr kumimoji="0" lang="th-TH" altLang="th-TH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สำนักงานสาธารณสุขอำเภอ.................................................................................</a:t>
            </a:r>
            <a:endParaRPr kumimoji="0" lang="en-US" altLang="th-TH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78100" algn="l"/>
              </a:tabLst>
            </a:pPr>
            <a:r>
              <a:rPr kumimoji="0" lang="th-TH" altLang="th-TH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ชื่อผู้ตรวจ.................................................................................</a:t>
            </a:r>
            <a:endParaRPr kumimoji="0" lang="en-US" altLang="th-TH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78100" algn="l"/>
              </a:tabLst>
            </a:pPr>
            <a:r>
              <a:rPr kumimoji="0" lang="th-TH" altLang="th-TH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ตำแหน่ง.......................................................................................</a:t>
            </a:r>
            <a:endParaRPr kumimoji="0" lang="en-US" altLang="th-TH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16054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1FA81A55-E9D4-B14E-6BC2-0D209EF12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3890180"/>
            <a:ext cx="6633029" cy="589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B12E4099-D587-CC39-2A3F-C3CB1E22A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43" y="257403"/>
            <a:ext cx="60960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061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B7AB049-2D8A-46D9-680E-88BD1050D3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6" r="13472"/>
          <a:stretch/>
        </p:blipFill>
        <p:spPr bwMode="auto">
          <a:xfrm>
            <a:off x="145143" y="508000"/>
            <a:ext cx="6545943" cy="899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113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8E27A82-D7FD-8E1E-5C74-A6ABFCF98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4" y="232833"/>
            <a:ext cx="4805136" cy="320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ไม่มีคำอธิบายรูปภาพ">
            <a:extLst>
              <a:ext uri="{FF2B5EF4-FFF2-40B4-BE49-F238E27FC236}">
                <a16:creationId xmlns:a16="http://schemas.microsoft.com/office/drawing/2014/main" id="{EEC5244D-657B-75F0-8B33-2F0A66CE5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156" y="3689653"/>
            <a:ext cx="4096690" cy="595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190242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58</TotalTime>
  <Words>112</Words>
  <Application>Microsoft Office PowerPoint</Application>
  <PresentationFormat>กระดาษ A4 (210x297 มม.)</PresentationFormat>
  <Paragraphs>45</Paragraphs>
  <Slides>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TH SarabunIT๙</vt:lpstr>
      <vt:lpstr>Times New Roman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5</cp:revision>
  <cp:lastPrinted>2024-11-08T03:05:36Z</cp:lastPrinted>
  <dcterms:created xsi:type="dcterms:W3CDTF">2024-09-24T08:53:09Z</dcterms:created>
  <dcterms:modified xsi:type="dcterms:W3CDTF">2024-11-08T03:31:37Z</dcterms:modified>
</cp:coreProperties>
</file>